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56" r:id="rId3"/>
    <p:sldId id="257" r:id="rId4"/>
    <p:sldId id="25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3" r:id="rId22"/>
    <p:sldId id="265" r:id="rId23"/>
    <p:sldId id="267" r:id="rId24"/>
    <p:sldId id="270" r:id="rId25"/>
    <p:sldId id="286" r:id="rId26"/>
    <p:sldId id="288" r:id="rId27"/>
    <p:sldId id="289" r:id="rId28"/>
    <p:sldId id="290" r:id="rId29"/>
    <p:sldId id="268" r:id="rId30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86D"/>
    <a:srgbClr val="FFFF00"/>
    <a:srgbClr val="002E15"/>
    <a:srgbClr val="73131C"/>
    <a:srgbClr val="8B1722"/>
    <a:srgbClr val="9B1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92" autoAdjust="0"/>
  </p:normalViewPr>
  <p:slideViewPr>
    <p:cSldViewPr>
      <p:cViewPr>
        <p:scale>
          <a:sx n="87" d="100"/>
          <a:sy n="87" d="100"/>
        </p:scale>
        <p:origin x="-65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D0BC3-B93B-4EB8-9D2D-FAE1DA224E8C}" type="datetimeFigureOut">
              <a:rPr lang="es-ES" smtClean="0"/>
              <a:t>27/11/2016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7C0E2-7C42-4FBE-B3DC-B6D0D93310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32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C0EE08-7041-415F-A99C-331600B15502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414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0BDD1A-17AD-49D5-B2CE-267C969ED1C7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Nadie va a suspender mates. Lo vamos a disfrutar todos</a:t>
            </a:r>
          </a:p>
        </p:txBody>
      </p:sp>
    </p:spTree>
    <p:extLst>
      <p:ext uri="{BB962C8B-B14F-4D97-AF65-F5344CB8AC3E}">
        <p14:creationId xmlns:p14="http://schemas.microsoft.com/office/powerpoint/2010/main" val="230292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191091A-A221-4CF5-81D8-C0935E086C23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3) Estas matemáticas son tremendamente útiles. Las de ciencias son muy bonitas (que estas también, claramente) pero estas son tremendísimamente útiles.</a:t>
            </a:r>
          </a:p>
        </p:txBody>
      </p:sp>
    </p:spTree>
    <p:extLst>
      <p:ext uri="{BB962C8B-B14F-4D97-AF65-F5344CB8AC3E}">
        <p14:creationId xmlns:p14="http://schemas.microsoft.com/office/powerpoint/2010/main" val="303875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5A8D9-AD56-4C1A-B04F-29AFC6A42CAC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Veremos cómo optimizar los costes y los ingresos de empresas.</a:t>
            </a:r>
          </a:p>
        </p:txBody>
      </p:sp>
    </p:spTree>
    <p:extLst>
      <p:ext uri="{BB962C8B-B14F-4D97-AF65-F5344CB8AC3E}">
        <p14:creationId xmlns:p14="http://schemas.microsoft.com/office/powerpoint/2010/main" val="1103088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C54BDF-B668-4769-9446-31EF401AD3B8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Entenderemos lo que es algo normal. ¿Qué es normal y qué no? Bueno, pues las mates tienen mucho que decir a esa pregunta.</a:t>
            </a:r>
          </a:p>
        </p:txBody>
      </p:sp>
    </p:spTree>
    <p:extLst>
      <p:ext uri="{BB962C8B-B14F-4D97-AF65-F5344CB8AC3E}">
        <p14:creationId xmlns:p14="http://schemas.microsoft.com/office/powerpoint/2010/main" val="1611993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D5E3DC-5BE4-43F3-9C1E-2AE415C18399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s-ES"/>
              <a:t>Y, sabiendo el número de aprobados de selectividad de los últimos 10 años, podremos estimar con rigor cuántos van a aprobar este año.</a:t>
            </a:r>
          </a:p>
          <a:p>
            <a:pPr lvl="0"/>
            <a:endParaRPr lang="es-ES"/>
          </a:p>
          <a:p>
            <a:pPr lvl="0"/>
            <a:r>
              <a:rPr lang="es-ES"/>
              <a:t>Y ahora, vamos a hacer un experimento. Vamos a ver una herramienta de las matemáticas de sociales utilísima, con la que se resuelven muchos problemas (la mayoría financieros y económicos).</a:t>
            </a:r>
          </a:p>
        </p:txBody>
      </p:sp>
    </p:spTree>
    <p:extLst>
      <p:ext uri="{BB962C8B-B14F-4D97-AF65-F5344CB8AC3E}">
        <p14:creationId xmlns:p14="http://schemas.microsoft.com/office/powerpoint/2010/main" val="80266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Pregunta a la clase para que contesten.</a:t>
            </a:r>
          </a:p>
          <a:p>
            <a:r>
              <a:rPr lang="es-ES" dirty="0" smtClean="0"/>
              <a:t>Se</a:t>
            </a:r>
            <a:r>
              <a:rPr lang="es-ES" baseline="0" dirty="0" smtClean="0"/>
              <a:t> esperan respuestas del tipo: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Algo que permita contar los granos de arroz más rápidamente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Poder realizar el juego con muchos más granos de arroz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etc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7C0E2-7C42-4FBE-B3DC-B6D0D933100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444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eso están las nuevas tecnologías</a:t>
            </a:r>
            <a:r>
              <a:rPr lang="es-ES" baseline="0" dirty="0" smtClean="0"/>
              <a:t> que nos permiten realizar simulaciones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7C0E2-7C42-4FBE-B3DC-B6D0D933100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Respondan</a:t>
            </a:r>
            <a:r>
              <a:rPr lang="es-ES" baseline="0" dirty="0" smtClean="0"/>
              <a:t> lo que respondan paso a ejecutar la simulación N veces y a pintar la distribución normal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7C0E2-7C42-4FBE-B3DC-B6D0D933100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7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4A9AA-0915-48BD-AAC7-7F5DC8FA34BD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457200" lvl="0" indent="-457200">
              <a:buSzPct val="100000"/>
              <a:buAutoNum type="alphaLcParenR"/>
            </a:pPr>
            <a:r>
              <a:rPr lang="en-US"/>
              <a:t>Porque se me dan muy mal -&gt; autoindefensión.</a:t>
            </a:r>
          </a:p>
          <a:p>
            <a:pPr marL="457200" lvl="0" indent="-457200">
              <a:buSzPct val="100000"/>
              <a:buAutoNum type="alphaLcParenR"/>
            </a:pPr>
            <a:r>
              <a:rPr lang="en-US"/>
              <a:t>Porque son muy difíciles</a:t>
            </a:r>
          </a:p>
          <a:p>
            <a:pPr marL="698400" lvl="1" indent="-457200">
              <a:buSzPct val="100000"/>
              <a:buAutoNum type="alphaLcParenR"/>
            </a:pPr>
            <a:r>
              <a:rPr lang="en-US">
                <a:solidFill>
                  <a:srgbClr val="000000"/>
                </a:solidFill>
                <a:latin typeface="Calibri"/>
              </a:rPr>
              <a:t>¿Difíciles para ti o para todos?</a:t>
            </a:r>
          </a:p>
          <a:p>
            <a:pPr marL="1155600" lvl="2" indent="-457200">
              <a:buSzPct val="100000"/>
              <a:buAutoNum type="alphaLcParenR"/>
            </a:pPr>
            <a:r>
              <a:rPr lang="en-US">
                <a:solidFill>
                  <a:srgbClr val="000000"/>
                </a:solidFill>
                <a:latin typeface="Calibri"/>
              </a:rPr>
              <a:t>Para mi -&gt; autoindefensión.</a:t>
            </a:r>
          </a:p>
          <a:p>
            <a:pPr marL="1155600" lvl="2" indent="-457200">
              <a:buSzPct val="100000"/>
              <a:buAutoNum type="alphaLcParenR"/>
            </a:pPr>
            <a:r>
              <a:rPr lang="en-US">
                <a:solidFill>
                  <a:srgbClr val="000000"/>
                </a:solidFill>
                <a:latin typeface="Calibri"/>
              </a:rPr>
              <a:t>Para todos -&gt; Las matemáticas de este año son geniales. Las de ciencias son bonitas, pero las vuestras son utilísimas y espectaculares. Espero poder convenceros en este ratito xD </a:t>
            </a:r>
          </a:p>
        </p:txBody>
      </p:sp>
    </p:spTree>
    <p:extLst>
      <p:ext uri="{BB962C8B-B14F-4D97-AF65-F5344CB8AC3E}">
        <p14:creationId xmlns:p14="http://schemas.microsoft.com/office/powerpoint/2010/main" val="237969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894E2D-C778-4759-950E-C04BFDEEEE3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de la </a:t>
            </a:r>
            <a:r>
              <a:rPr lang="en-US" dirty="0" err="1"/>
              <a:t>felicidad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¿</a:t>
            </a:r>
            <a:r>
              <a:rPr lang="en-US" dirty="0" err="1"/>
              <a:t>Tienes</a:t>
            </a:r>
            <a:r>
              <a:rPr lang="en-US" dirty="0"/>
              <a:t> un </a:t>
            </a:r>
            <a:r>
              <a:rPr lang="en-US" dirty="0" err="1"/>
              <a:t>sueño</a:t>
            </a:r>
            <a:r>
              <a:rPr lang="en-US" dirty="0"/>
              <a:t>?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tras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¿Los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un </a:t>
            </a:r>
            <a:r>
              <a:rPr lang="en-US" dirty="0" err="1"/>
              <a:t>sueño</a:t>
            </a:r>
            <a:r>
              <a:rPr lang="en-US" dirty="0"/>
              <a:t>? No les </a:t>
            </a:r>
            <a:r>
              <a:rPr lang="en-US" dirty="0" err="1"/>
              <a:t>cortes</a:t>
            </a:r>
            <a:r>
              <a:rPr lang="en-US" dirty="0"/>
              <a:t> las alas…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video? Si las mates 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empiezan</a:t>
            </a:r>
            <a:r>
              <a:rPr lang="en-US" dirty="0"/>
              <a:t> a </a:t>
            </a:r>
            <a:r>
              <a:rPr lang="en-US" dirty="0" err="1"/>
              <a:t>atragantar</a:t>
            </a:r>
            <a:r>
              <a:rPr lang="en-US" dirty="0"/>
              <a:t>, ¡no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desaniméis</a:t>
            </a:r>
            <a:r>
              <a:rPr lang="en-US" dirty="0"/>
              <a:t>!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demás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intentan</a:t>
            </a:r>
            <a:r>
              <a:rPr lang="en-US" dirty="0"/>
              <a:t> </a:t>
            </a:r>
            <a:r>
              <a:rPr lang="en-US" dirty="0" err="1"/>
              <a:t>desanimar</a:t>
            </a:r>
            <a:r>
              <a:rPr lang="en-US" dirty="0"/>
              <a:t>, ¡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! 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0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1F26EE-F807-4A4C-BFC7-36141001EF67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Las matemáticas van de perspectivas. De poder mirar algo desde varias perspectivas distintas, y cuantas más mejor.</a:t>
            </a:r>
          </a:p>
          <a:p>
            <a:pPr lvl="0"/>
            <a:endParaRPr lang="en-US"/>
          </a:p>
          <a:p>
            <a:pPr lvl="0"/>
            <a:r>
              <a:rPr lang="en-US"/>
              <a:t>En este sentido, las matemáticas son como la propia vida. ¿O quien cuando tiene un problema, no se pone </a:t>
            </a:r>
            <a:r>
              <a:rPr lang="en-US" i="1"/>
              <a:t>en el lugar del otro? </a:t>
            </a:r>
            <a:r>
              <a:rPr lang="en-US"/>
              <a:t>Cambiar de perspectiva es fundamental y las matemáticas nos ayudarán a ejercitarnos. </a:t>
            </a:r>
          </a:p>
          <a:p>
            <a:pPr lvl="0"/>
            <a:endParaRPr lang="en-US"/>
          </a:p>
          <a:p>
            <a:pPr lvl="0"/>
            <a:r>
              <a:rPr lang="en-US"/>
              <a:t>¿Medio vacío? ¿Medio lleno? ¿A la mitad?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7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47FC71-3F08-4619-B80B-CDB15BD53A84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¿Suma o multiplicación? Distintas perspectivas de una misma expresión.  </a:t>
            </a:r>
          </a:p>
        </p:txBody>
      </p:sp>
    </p:spTree>
    <p:extLst>
      <p:ext uri="{BB962C8B-B14F-4D97-AF65-F5344CB8AC3E}">
        <p14:creationId xmlns:p14="http://schemas.microsoft.com/office/powerpoint/2010/main" val="244048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BA2B4D-21FF-49BF-87A6-C16FA42638A5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(Igual sobra)</a:t>
            </a:r>
          </a:p>
        </p:txBody>
      </p:sp>
    </p:spTree>
    <p:extLst>
      <p:ext uri="{BB962C8B-B14F-4D97-AF65-F5344CB8AC3E}">
        <p14:creationId xmlns:p14="http://schemas.microsoft.com/office/powerpoint/2010/main" val="826997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29F61C-4050-499D-BC98-A03CF862E196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En el debate de 2008. ¿Dónde está el problema? ¿Quién miente?</a:t>
            </a:r>
          </a:p>
          <a:p>
            <a:pPr lvl="0"/>
            <a:endParaRPr lang="en-US"/>
          </a:p>
          <a:p>
            <a:pPr lvl="0"/>
            <a:r>
              <a:rPr lang="en-US"/>
              <a:t>Diversas perspectivas del mismo dato. </a:t>
            </a:r>
          </a:p>
        </p:txBody>
      </p:sp>
    </p:spTree>
    <p:extLst>
      <p:ext uri="{BB962C8B-B14F-4D97-AF65-F5344CB8AC3E}">
        <p14:creationId xmlns:p14="http://schemas.microsoft.com/office/powerpoint/2010/main" val="2145425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028E1B-C7C4-4882-AF4C-83535064EBBC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Mirad detenidamente al gráfico. ¿Veis algo raro?</a:t>
            </a:r>
          </a:p>
          <a:p>
            <a:pPr lvl="0"/>
            <a:endParaRPr lang="en-US"/>
          </a:p>
          <a:p>
            <a:pPr lvl="0"/>
            <a:r>
              <a:rPr lang="en-US"/>
              <a:t>Este es un problema que generan las perspectivas. Números relativos VS absolutos.</a:t>
            </a:r>
          </a:p>
          <a:p>
            <a:pPr lvl="0"/>
            <a:endParaRPr lang="en-US"/>
          </a:p>
          <a:p>
            <a:pPr lvl="0"/>
            <a:r>
              <a:rPr lang="en-US"/>
              <a:t>¿Manipulación o ineptitud? Vamos a acogernos a la presunción de inocencia y pensar en ineptitud. </a:t>
            </a:r>
          </a:p>
          <a:p>
            <a:pPr lvl="0"/>
            <a:endParaRPr lang="en-US"/>
          </a:p>
          <a:p>
            <a:pPr lvl="0"/>
            <a:r>
              <a:rPr lang="en-US"/>
              <a:t>Hagáis lo que hagáis después del bachillerato, os tocará trabajar con números. Estadísticas, porcentajes, etc. Y tenéis que ser capaces de mirar un mismo dato (como el 4/3 de antes) de todas las maneras posibles y escoger la mejor perspectiva, (sin manipulaciones ni negligencias)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8CA5D-29E9-42C7-82C2-EBBE9E34A26C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Nadie va a suspender mates. Lo vamos a disfrutar todos</a:t>
            </a:r>
          </a:p>
        </p:txBody>
      </p:sp>
    </p:spTree>
    <p:extLst>
      <p:ext uri="{BB962C8B-B14F-4D97-AF65-F5344CB8AC3E}">
        <p14:creationId xmlns:p14="http://schemas.microsoft.com/office/powerpoint/2010/main" val="291430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61FD0-478D-49DC-9378-D81A82EA23CE}" type="datetimeFigureOut">
              <a:rPr lang="es-ES_tradnl" smtClean="0"/>
              <a:pPr/>
              <a:t>27/11/2016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1E70-FAAA-4EA1-B5CE-779E75376643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539552" y="260648"/>
            <a:ext cx="8208912" cy="5616624"/>
          </a:xfrm>
          <a:prstGeom prst="rect">
            <a:avLst/>
          </a:prstGeom>
          <a:solidFill>
            <a:srgbClr val="7313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25" name="Picture 1" descr="C:\Users\PITT\Downloads\IMG_20161126_13193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47" t="11910" r="3394" b="5265"/>
          <a:stretch>
            <a:fillRect/>
          </a:stretch>
        </p:blipFill>
        <p:spPr bwMode="auto">
          <a:xfrm rot="5400000">
            <a:off x="791581" y="1448781"/>
            <a:ext cx="4032445" cy="4248472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14391" r="1666" b="65922"/>
          <a:stretch>
            <a:fillRect/>
          </a:stretch>
        </p:blipFill>
        <p:spPr bwMode="auto">
          <a:xfrm>
            <a:off x="611560" y="332656"/>
            <a:ext cx="779273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5737144"/>
            <a:ext cx="1544960" cy="1004224"/>
          </a:xfrm>
          <a:prstGeom prst="rect">
            <a:avLst/>
          </a:prstGeom>
          <a:noFill/>
        </p:spPr>
      </p:pic>
      <p:sp>
        <p:nvSpPr>
          <p:cNvPr id="10" name="9 Rectángulo redondeado"/>
          <p:cNvSpPr/>
          <p:nvPr/>
        </p:nvSpPr>
        <p:spPr>
          <a:xfrm>
            <a:off x="5076056" y="1556792"/>
            <a:ext cx="3456384" cy="41764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-180528" y="25649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148064" y="1754227"/>
            <a:ext cx="331236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600" b="1" dirty="0"/>
              <a:t>Mantened los sobres colocados en el siguiente orden: 	</a:t>
            </a:r>
            <a:r>
              <a:rPr lang="es-ES" sz="1600" b="1" dirty="0">
                <a:solidFill>
                  <a:srgbClr val="FF0000"/>
                </a:solidFill>
              </a:rPr>
              <a:t>rojo</a:t>
            </a:r>
            <a:r>
              <a:rPr lang="es-ES" sz="1600" b="1" dirty="0"/>
              <a:t>-</a:t>
            </a:r>
            <a:r>
              <a:rPr lang="es-ES" sz="1600" b="1" dirty="0">
                <a:solidFill>
                  <a:srgbClr val="FFFF00"/>
                </a:solidFill>
              </a:rPr>
              <a:t>amarillo</a:t>
            </a:r>
            <a:r>
              <a:rPr lang="es-ES" sz="1600" b="1" dirty="0"/>
              <a:t>-</a:t>
            </a:r>
            <a:r>
              <a:rPr lang="es-ES" sz="1600" b="1" dirty="0">
                <a:solidFill>
                  <a:srgbClr val="00B050"/>
                </a:solidFill>
              </a:rPr>
              <a:t>verde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/>
              <a:t>Se abrirá cada sobre, cuando el profesor lo indique.</a:t>
            </a:r>
          </a:p>
          <a:p>
            <a:pPr marL="342900" indent="-342900">
              <a:buFont typeface="+mj-lt"/>
              <a:buAutoNum type="arabicPeriod"/>
            </a:pPr>
            <a:endParaRPr lang="es-ES" sz="1600" b="1" dirty="0"/>
          </a:p>
          <a:p>
            <a:pPr marL="342900" indent="-342900">
              <a:buFont typeface="+mj-lt"/>
              <a:buAutoNum type="arabicPeriod"/>
            </a:pPr>
            <a:r>
              <a:rPr lang="es-ES" sz="1600" b="1" dirty="0"/>
              <a:t>Cada sobre contiene un conjunto de letras con las cuales el alumno deberá formar una palabra.</a:t>
            </a:r>
          </a:p>
          <a:p>
            <a:pPr marL="342900" indent="-342900">
              <a:buFont typeface="+mj-lt"/>
              <a:buAutoNum type="arabicPeriod"/>
            </a:pPr>
            <a:endParaRPr lang="es-ES" sz="1600" b="1" dirty="0"/>
          </a:p>
          <a:p>
            <a:pPr marL="342900" indent="-342900">
              <a:buFont typeface="+mj-lt"/>
              <a:buAutoNum type="arabicPeriod"/>
            </a:pPr>
            <a:r>
              <a:rPr lang="es-ES" sz="1600" b="1" dirty="0"/>
              <a:t>Una vez que el alumno tenga la palabra buscada, levantará la mano y permanecerá en silencio.</a:t>
            </a:r>
            <a:endParaRPr lang="es-ES" sz="1600" dirty="0"/>
          </a:p>
          <a:p>
            <a:pPr marL="342900" indent="-342900"/>
            <a:r>
              <a:rPr lang="es-ES" sz="1600" dirty="0"/>
              <a:t>	    </a:t>
            </a:r>
            <a:r>
              <a:rPr lang="es-ES" sz="2400" b="1" dirty="0">
                <a:solidFill>
                  <a:srgbClr val="9C186D"/>
                </a:solidFill>
              </a:rPr>
              <a:t>¡¡Mucha Suerte!!</a:t>
            </a:r>
          </a:p>
          <a:p>
            <a:pPr marL="342900" indent="-342900">
              <a:buFont typeface="+mj-lt"/>
              <a:buAutoNum type="arabicPeriod"/>
            </a:pPr>
            <a:endParaRPr lang="es-ES" sz="1600" dirty="0"/>
          </a:p>
          <a:p>
            <a:pPr marL="342900" indent="-342900"/>
            <a:r>
              <a:rPr lang="es-ES" sz="1600" b="1" dirty="0">
                <a:solidFill>
                  <a:srgbClr val="FF0000"/>
                </a:solidFill>
              </a:rPr>
              <a:t>		</a:t>
            </a:r>
            <a:endParaRPr lang="es-ES" sz="16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ES" sz="1600" b="1" dirty="0">
              <a:solidFill>
                <a:srgbClr val="00B050"/>
              </a:solidFill>
            </a:endParaRPr>
          </a:p>
          <a:p>
            <a:endParaRPr lang="es-ES_tradnl" dirty="0"/>
          </a:p>
        </p:txBody>
      </p:sp>
      <p:pic>
        <p:nvPicPr>
          <p:cNvPr id="1033" name="Picture 9" descr="Niño con cara de travies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233" y="1340768"/>
            <a:ext cx="8310231" cy="4248472"/>
          </a:xfrm>
          <a:prstGeom prst="rect">
            <a:avLst/>
          </a:prstGeom>
          <a:noFill/>
        </p:spPr>
      </p:pic>
      <p:sp>
        <p:nvSpPr>
          <p:cNvPr id="17" name="16 CuadroTexto"/>
          <p:cNvSpPr txBox="1"/>
          <p:nvPr/>
        </p:nvSpPr>
        <p:spPr>
          <a:xfrm>
            <a:off x="5831062" y="2250738"/>
            <a:ext cx="2845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i="1" dirty="0"/>
              <a:t>Lo siento!!!</a:t>
            </a:r>
          </a:p>
          <a:p>
            <a:pPr algn="ctr"/>
            <a:endParaRPr lang="es-ES" sz="3600" b="1" i="1" dirty="0"/>
          </a:p>
          <a:p>
            <a:pPr algn="ctr"/>
            <a:r>
              <a:rPr lang="es-ES" sz="3600" b="1" i="1" dirty="0"/>
              <a:t>Perdóname!!!</a:t>
            </a:r>
            <a:endParaRPr lang="es-ES_tradnl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 </a:t>
            </a:r>
            <a:r>
              <a:rPr lang="en-US" dirty="0" err="1"/>
              <a:t>secreto</a:t>
            </a:r>
            <a:r>
              <a:rPr lang="en-US" dirty="0"/>
              <a:t> de las </a:t>
            </a:r>
            <a:r>
              <a:rPr lang="en-US" dirty="0" err="1"/>
              <a:t>Matemáticas</a:t>
            </a:r>
            <a:endParaRPr lang="en-US" dirty="0"/>
          </a:p>
        </p:txBody>
      </p:sp>
      <p:pic>
        <p:nvPicPr>
          <p:cNvPr id="3" name="Picture 2" descr="Image result for vaso medio lleno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05224" y="1992799"/>
            <a:ext cx="4132659" cy="41326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4632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 </a:t>
            </a:r>
            <a:r>
              <a:rPr lang="en-US" dirty="0" err="1"/>
              <a:t>secreto</a:t>
            </a:r>
            <a:r>
              <a:rPr lang="en-US" dirty="0"/>
              <a:t> de las </a:t>
            </a:r>
            <a:r>
              <a:rPr lang="en-US" dirty="0" err="1"/>
              <a:t>Matemáticas</a:t>
            </a:r>
            <a:endParaRPr lang="en-US" dirty="0"/>
          </a:p>
        </p:txBody>
      </p:sp>
      <p:sp>
        <p:nvSpPr>
          <p:cNvPr id="3" name="Título 1"/>
          <p:cNvSpPr txBox="1"/>
          <p:nvPr/>
        </p:nvSpPr>
        <p:spPr>
          <a:xfrm>
            <a:off x="457171" y="2504871"/>
            <a:ext cx="8228766" cy="6141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X + X = 2 · X</a:t>
            </a:r>
          </a:p>
        </p:txBody>
      </p:sp>
      <p:sp>
        <p:nvSpPr>
          <p:cNvPr id="4" name="Título 1"/>
          <p:cNvSpPr txBox="1"/>
          <p:nvPr/>
        </p:nvSpPr>
        <p:spPr>
          <a:xfrm>
            <a:off x="457171" y="4554398"/>
            <a:ext cx="8228766" cy="44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903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¿Suma o multiplicación?</a:t>
            </a:r>
          </a:p>
        </p:txBody>
      </p:sp>
    </p:spTree>
    <p:extLst>
      <p:ext uri="{BB962C8B-B14F-4D97-AF65-F5344CB8AC3E}">
        <p14:creationId xmlns:p14="http://schemas.microsoft.com/office/powerpoint/2010/main" val="377761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 </a:t>
            </a:r>
            <a:r>
              <a:rPr lang="en-US" dirty="0" err="1"/>
              <a:t>secreto</a:t>
            </a:r>
            <a:r>
              <a:rPr lang="en-US" dirty="0"/>
              <a:t> de las </a:t>
            </a:r>
            <a:r>
              <a:rPr lang="en-US" dirty="0" err="1"/>
              <a:t>Matemáticas</a:t>
            </a:r>
            <a:endParaRPr lang="en-US" dirty="0"/>
          </a:p>
        </p:txBody>
      </p:sp>
      <p:pic>
        <p:nvPicPr>
          <p:cNvPr id="3" name="Sin título">
            <a:extLst>
              <a:ext uri="{FF2B5EF4-FFF2-40B4-BE49-F238E27FC236}"/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37" y="1560952"/>
            <a:ext cx="8686833" cy="488651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663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 </a:t>
            </a:r>
            <a:r>
              <a:rPr lang="en-US" dirty="0" err="1"/>
              <a:t>secreto</a:t>
            </a:r>
            <a:r>
              <a:rPr lang="en-US" dirty="0"/>
              <a:t> de las </a:t>
            </a:r>
            <a:r>
              <a:rPr lang="en-US" dirty="0" err="1"/>
              <a:t>Matemáticas</a:t>
            </a:r>
            <a:endParaRPr lang="en-US" dirty="0"/>
          </a:p>
        </p:txBody>
      </p:sp>
      <p:sp>
        <p:nvSpPr>
          <p:cNvPr id="3" name="Rectángulo 4"/>
          <p:cNvSpPr/>
          <p:nvPr/>
        </p:nvSpPr>
        <p:spPr>
          <a:xfrm>
            <a:off x="1158089" y="1885296"/>
            <a:ext cx="6826930" cy="16472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82944" tIns="41472" rIns="82944" bIns="41472" anchor="t" anchorCtr="0" compatLnSpc="1">
            <a:spAutoFit/>
          </a:bodyPr>
          <a:lstStyle/>
          <a:p>
            <a:pPr algn="just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40" b="1" dirty="0">
                <a:solidFill>
                  <a:srgbClr val="000000"/>
                </a:solidFill>
                <a:latin typeface="Calibri"/>
              </a:rPr>
              <a:t>Zapatero: </a:t>
            </a:r>
            <a:r>
              <a:rPr lang="es-ES" sz="2540" dirty="0">
                <a:solidFill>
                  <a:srgbClr val="000000"/>
                </a:solidFill>
                <a:latin typeface="Calibri"/>
              </a:rPr>
              <a:t>El paro está en la cifra más baja de toda la historia de la democracia, señor Rajoy. Yo lo encontré en el 11´5, y está en estos momentos en el 8´5.</a:t>
            </a:r>
          </a:p>
        </p:txBody>
      </p:sp>
      <p:sp>
        <p:nvSpPr>
          <p:cNvPr id="4" name="Rectángulo 5"/>
          <p:cNvSpPr/>
          <p:nvPr/>
        </p:nvSpPr>
        <p:spPr>
          <a:xfrm>
            <a:off x="1158089" y="3839672"/>
            <a:ext cx="6546131" cy="125638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82944" tIns="41472" rIns="82944" bIns="41472" anchor="t" anchorCtr="0" compatLnSpc="1">
            <a:spAutoFit/>
          </a:bodyPr>
          <a:lstStyle/>
          <a:p>
            <a:pPr algn="just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40" b="1" dirty="0">
                <a:solidFill>
                  <a:srgbClr val="000000"/>
                </a:solidFill>
                <a:latin typeface="Calibri"/>
              </a:rPr>
              <a:t>Rajoy: </a:t>
            </a:r>
            <a:r>
              <a:rPr lang="es-ES" sz="2540" dirty="0">
                <a:solidFill>
                  <a:srgbClr val="000000"/>
                </a:solidFill>
                <a:latin typeface="Calibri"/>
              </a:rPr>
              <a:t>No me hable de tasas de paro, cuando usted llegó al Gobierno había 2 millones de parados, ahora hay 2.200.000 parados</a:t>
            </a:r>
          </a:p>
        </p:txBody>
      </p:sp>
    </p:spTree>
    <p:extLst>
      <p:ext uri="{BB962C8B-B14F-4D97-AF65-F5344CB8AC3E}">
        <p14:creationId xmlns:p14="http://schemas.microsoft.com/office/powerpoint/2010/main" val="190390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El secreto de las Matemáticas</a:t>
            </a:r>
          </a:p>
        </p:txBody>
      </p:sp>
      <p:pic>
        <p:nvPicPr>
          <p:cNvPr id="3" name="Imagen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" y="1418570"/>
            <a:ext cx="9139391" cy="51373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620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Y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, ¿a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just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9937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Y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, ¿a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+mj-lt"/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+mj-lt"/>
              </a:rPr>
              <a:t>Las perspectivas son fundamentales</a:t>
            </a: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.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91605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Y todo esto, ¿a qué viene?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Las perspectivas son fundamentales.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Matemáticas útiles VS bonitas.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8579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Y todo esto, ¿a qué viene?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Las perspectivas son fundamentales.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Matemáticas útiles VS bonitas.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  <p:pic>
        <p:nvPicPr>
          <p:cNvPr id="4" name="Picture 4" descr="Image result for programacion lineal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659" y="4181766"/>
            <a:ext cx="4337283" cy="26351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5270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Y todo esto, ¿a qué viene?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Las perspectivas son fundamentales.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Matemáticas útiles VS bonitas.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  <p:pic>
        <p:nvPicPr>
          <p:cNvPr id="4" name="Picture 2" descr="Image result for normal distribution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3565" y="4181766"/>
            <a:ext cx="2959010" cy="1756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Image result for programacion lineal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659" y="4181766"/>
            <a:ext cx="4337283" cy="26351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0306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611560" y="476672"/>
            <a:ext cx="7920880" cy="5184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988424" cy="1800200"/>
          </a:xfrm>
        </p:spPr>
        <p:txBody>
          <a:bodyPr/>
          <a:lstStyle/>
          <a:p>
            <a:r>
              <a:rPr lang="es-ES" b="1" i="1" dirty="0">
                <a:solidFill>
                  <a:schemeClr val="accent2"/>
                </a:solidFill>
              </a:rPr>
              <a:t>La indefensión aprendida</a:t>
            </a:r>
            <a:endParaRPr lang="es-ES_tradnl" b="1" i="1" dirty="0">
              <a:solidFill>
                <a:schemeClr val="accent2"/>
              </a:solidFill>
            </a:endParaRPr>
          </a:p>
        </p:txBody>
      </p:sp>
      <p:pic>
        <p:nvPicPr>
          <p:cNvPr id="4" name="3 Imagen" descr="Dibujo.jpg"/>
          <p:cNvPicPr>
            <a:picLocks noChangeAspect="1"/>
          </p:cNvPicPr>
          <p:nvPr/>
        </p:nvPicPr>
        <p:blipFill>
          <a:blip r:embed="rId2" cstate="print"/>
          <a:srcRect l="21062" r="29792" b="47826"/>
          <a:stretch>
            <a:fillRect/>
          </a:stretch>
        </p:blipFill>
        <p:spPr>
          <a:xfrm>
            <a:off x="2987824" y="1844824"/>
            <a:ext cx="3024336" cy="1728192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2483768" y="3645024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AR BERKLEY" pitchFamily="2" charset="0"/>
              </a:rPr>
              <a:t>y como no sabía </a:t>
            </a:r>
          </a:p>
          <a:p>
            <a:pPr algn="ctr"/>
            <a:r>
              <a:rPr lang="es-ES" sz="4000" dirty="0">
                <a:latin typeface="AR BERKLEY" pitchFamily="2" charset="0"/>
              </a:rPr>
              <a:t>que era imposible …</a:t>
            </a:r>
          </a:p>
          <a:p>
            <a:pPr algn="ctr"/>
            <a:r>
              <a:rPr lang="es-ES" sz="4000" dirty="0">
                <a:latin typeface="AR BERKLEY" pitchFamily="2" charset="0"/>
              </a:rPr>
              <a:t>lo hizo.</a:t>
            </a:r>
          </a:p>
        </p:txBody>
      </p:sp>
      <p:pic>
        <p:nvPicPr>
          <p:cNvPr id="6146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7144"/>
            <a:ext cx="1544960" cy="1004224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8683" y="97777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Y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, ¿a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38683" y="2268778"/>
            <a:ext cx="8228766" cy="3070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¿Quieres sacar Mates? A por ellas.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Las perspectivas son fundamentales.</a:t>
            </a:r>
          </a:p>
          <a:p>
            <a:pPr marL="673930" indent="-673930" algn="just" defTabSz="829452" hangingPunct="0">
              <a:buSzPct val="100000"/>
              <a:buFont typeface="Calibri Ligh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Matemáticas útiles VS bonitas.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399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  <p:pic>
        <p:nvPicPr>
          <p:cNvPr id="4" name="Picture 2" descr="Image result for normal distribution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3565" y="4181766"/>
            <a:ext cx="2959010" cy="1756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Image result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10469" y="4902749"/>
            <a:ext cx="3333535" cy="16745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4" descr="Image result for programacion lineal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659" y="4181766"/>
            <a:ext cx="4337283" cy="26351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4983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6 Conector recto"/>
          <p:cNvCxnSpPr/>
          <p:nvPr/>
        </p:nvCxnSpPr>
        <p:spPr>
          <a:xfrm flipV="1">
            <a:off x="1331640" y="4653136"/>
            <a:ext cx="6840760" cy="72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3437" y="3164557"/>
            <a:ext cx="3333750" cy="23526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4112" y="598517"/>
            <a:ext cx="7772400" cy="1629958"/>
          </a:xfrm>
        </p:spPr>
        <p:txBody>
          <a:bodyPr>
            <a:noAutofit/>
          </a:bodyPr>
          <a:lstStyle/>
          <a:p>
            <a:pPr algn="l"/>
            <a:r>
              <a:rPr lang="es-ES" sz="5400" dirty="0"/>
              <a:t>Jugando con la probabilidad y la estadística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-252536" y="2592149"/>
            <a:ext cx="6858000" cy="620827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Método de Montecarlo</a:t>
            </a:r>
          </a:p>
        </p:txBody>
      </p:sp>
      <p:pic>
        <p:nvPicPr>
          <p:cNvPr id="5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8880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¿Qué número se obtiene?</a:t>
            </a:r>
          </a:p>
        </p:txBody>
      </p:sp>
      <p:pic>
        <p:nvPicPr>
          <p:cNvPr id="76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  <p:cxnSp>
        <p:nvCxnSpPr>
          <p:cNvPr id="78" name="77 Conector recto"/>
          <p:cNvCxnSpPr/>
          <p:nvPr/>
        </p:nvCxnSpPr>
        <p:spPr>
          <a:xfrm>
            <a:off x="971600" y="11247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02322"/>
            <a:ext cx="713422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6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/>
              <a:t>Cálculo número pi: Método Montecarlo</a:t>
            </a:r>
          </a:p>
        </p:txBody>
      </p:sp>
      <p:pic>
        <p:nvPicPr>
          <p:cNvPr id="19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  <p:cxnSp>
        <p:nvCxnSpPr>
          <p:cNvPr id="22" name="21 Conector recto"/>
          <p:cNvCxnSpPr/>
          <p:nvPr/>
        </p:nvCxnSpPr>
        <p:spPr>
          <a:xfrm>
            <a:off x="1115616" y="1412776"/>
            <a:ext cx="705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5" y="1513681"/>
            <a:ext cx="76676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3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32048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s-ES_tradnl" sz="3600" dirty="0" smtClean="0"/>
              <a:t>¿Qué habéis echado en falta en el juego?</a:t>
            </a:r>
            <a:endParaRPr lang="es-ES_tradnl" sz="3600" dirty="0"/>
          </a:p>
          <a:p>
            <a:pPr>
              <a:buFontTx/>
              <a:buChar char="-"/>
            </a:pPr>
            <a:endParaRPr lang="es-ES_tradnl" sz="6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32048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s-ES_tradnl" sz="3600" dirty="0" smtClean="0"/>
              <a:t>¿Qué habéis echado en falta en el juego?</a:t>
            </a:r>
            <a:endParaRPr lang="es-ES_tradnl" sz="3600" dirty="0"/>
          </a:p>
          <a:p>
            <a:pPr>
              <a:buFontTx/>
              <a:buChar char="-"/>
            </a:pPr>
            <a:endParaRPr lang="es-ES_tradnl" sz="6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66528"/>
            <a:ext cx="4712568" cy="47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5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32048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s-ES_tradnl" sz="3600" dirty="0" smtClean="0"/>
              <a:t>¿Qué habéis echado en falta en el juego?</a:t>
            </a:r>
            <a:endParaRPr lang="es-ES_tradnl" sz="3600" dirty="0"/>
          </a:p>
          <a:p>
            <a:pPr>
              <a:buFontTx/>
              <a:buChar char="-"/>
            </a:pPr>
            <a:endParaRPr lang="es-ES_tradnl" sz="6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16478"/>
            <a:ext cx="41764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16478"/>
            <a:ext cx="41764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3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620688"/>
                <a:ext cx="8229600" cy="5256584"/>
              </a:xfrm>
            </p:spPr>
            <p:txBody>
              <a:bodyPr>
                <a:noAutofit/>
              </a:bodyPr>
              <a:lstStyle/>
              <a:p>
                <a:pPr>
                  <a:buFontTx/>
                  <a:buChar char="-"/>
                </a:pPr>
                <a:endParaRPr lang="es-ES_tradnl" sz="3600" dirty="0" smtClean="0"/>
              </a:p>
              <a:p>
                <a:pPr>
                  <a:buFontTx/>
                  <a:buChar char="-"/>
                </a:pPr>
                <a:r>
                  <a:rPr lang="es-ES_tradnl" sz="3600" dirty="0" smtClean="0"/>
                  <a:t>Incluso con simulaciones, el valor de </a:t>
                </a:r>
                <a14:m>
                  <m:oMath xmlns:m="http://schemas.openxmlformats.org/officeDocument/2006/math">
                    <m:r>
                      <a:rPr lang="el-GR" sz="360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s-ES_tradnl" sz="3600" dirty="0" smtClean="0"/>
                  <a:t> varía en cada juego.</a:t>
                </a:r>
              </a:p>
              <a:p>
                <a:pPr marL="0" indent="0">
                  <a:buNone/>
                </a:pPr>
                <a:endParaRPr lang="es-ES_tradnl" sz="3600" dirty="0" smtClean="0"/>
              </a:p>
              <a:p>
                <a:pPr marL="0" indent="0">
                  <a:buNone/>
                </a:pPr>
                <a:r>
                  <a:rPr lang="es-ES_tradnl" sz="3600" dirty="0" smtClean="0"/>
                  <a:t> </a:t>
                </a:r>
              </a:p>
              <a:p>
                <a:pPr>
                  <a:buFontTx/>
                  <a:buChar char="-"/>
                </a:pPr>
                <a:r>
                  <a:rPr lang="es-ES_tradnl" sz="3600" dirty="0" smtClean="0"/>
                  <a:t>¿Se plantea alguien que podríamos estar mintiendo?</a:t>
                </a:r>
                <a:endParaRPr lang="es-ES_tradnl" sz="3600" dirty="0"/>
              </a:p>
              <a:p>
                <a:pPr>
                  <a:buFontTx/>
                  <a:buChar char="-"/>
                </a:pPr>
                <a:endParaRPr lang="es-ES_tradnl" sz="6000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620688"/>
                <a:ext cx="8229600" cy="5256584"/>
              </a:xfrm>
              <a:blipFill rotWithShape="1">
                <a:blip r:embed="rId3"/>
                <a:stretch>
                  <a:fillRect l="-2296" r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2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7401"/>
            <a:ext cx="6008712" cy="60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54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88640"/>
            <a:ext cx="7772400" cy="1109985"/>
          </a:xfrm>
        </p:spPr>
        <p:txBody>
          <a:bodyPr/>
          <a:lstStyle/>
          <a:p>
            <a:r>
              <a:rPr lang="es-ES" dirty="0"/>
              <a:t>Evalúanos</a:t>
            </a:r>
            <a:endParaRPr lang="es-ES_tradnl" dirty="0"/>
          </a:p>
        </p:txBody>
      </p:sp>
      <p:sp>
        <p:nvSpPr>
          <p:cNvPr id="4" name="3 Llamada de nube"/>
          <p:cNvSpPr/>
          <p:nvPr/>
        </p:nvSpPr>
        <p:spPr>
          <a:xfrm>
            <a:off x="4788024" y="980728"/>
            <a:ext cx="4104456" cy="1728192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260032" y="1340768"/>
            <a:ext cx="3128392" cy="1198984"/>
          </a:xfrm>
        </p:spPr>
        <p:txBody>
          <a:bodyPr>
            <a:normAutofit fontScale="70000" lnSpcReduction="20000"/>
          </a:bodyPr>
          <a:lstStyle/>
          <a:p>
            <a:r>
              <a:rPr lang="es-ES" b="1" dirty="0">
                <a:solidFill>
                  <a:schemeClr val="tx1"/>
                </a:solidFill>
              </a:rPr>
              <a:t>¿Puede ser interesante para los alumnos en su primer día de clase?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5" name="4 Llamada de nube"/>
          <p:cNvSpPr/>
          <p:nvPr/>
        </p:nvSpPr>
        <p:spPr>
          <a:xfrm>
            <a:off x="1331640" y="1412776"/>
            <a:ext cx="3456384" cy="1152128"/>
          </a:xfrm>
          <a:prstGeom prst="cloudCallou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661248"/>
            <a:ext cx="1544960" cy="1004224"/>
          </a:xfrm>
          <a:prstGeom prst="rect">
            <a:avLst/>
          </a:prstGeom>
          <a:noFill/>
        </p:spPr>
      </p:pic>
      <p:sp>
        <p:nvSpPr>
          <p:cNvPr id="8" name="2 Subtítulo"/>
          <p:cNvSpPr txBox="1">
            <a:spLocks/>
          </p:cNvSpPr>
          <p:nvPr/>
        </p:nvSpPr>
        <p:spPr>
          <a:xfrm>
            <a:off x="1691680" y="1628800"/>
            <a:ext cx="288032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ES" sz="2200" b="1" dirty="0"/>
              <a:t>¿Captó la atención del público?</a:t>
            </a:r>
            <a:endParaRPr lang="es-ES_tradnl" sz="2200" b="1" dirty="0"/>
          </a:p>
        </p:txBody>
      </p:sp>
      <p:sp>
        <p:nvSpPr>
          <p:cNvPr id="9" name="8 Llamada de nube"/>
          <p:cNvSpPr/>
          <p:nvPr/>
        </p:nvSpPr>
        <p:spPr>
          <a:xfrm>
            <a:off x="35496" y="2564904"/>
            <a:ext cx="3456384" cy="1152128"/>
          </a:xfrm>
          <a:prstGeom prst="cloudCallou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2 Subtítulo"/>
          <p:cNvSpPr txBox="1">
            <a:spLocks/>
          </p:cNvSpPr>
          <p:nvPr/>
        </p:nvSpPr>
        <p:spPr>
          <a:xfrm>
            <a:off x="251520" y="2852936"/>
            <a:ext cx="288032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ES" sz="2200" b="1" dirty="0"/>
              <a:t>¿Alguna sugerencia?</a:t>
            </a:r>
          </a:p>
          <a:p>
            <a:pPr lvl="0" algn="ctr">
              <a:spcBef>
                <a:spcPct val="20000"/>
              </a:spcBef>
              <a:defRPr/>
            </a:pPr>
            <a:endParaRPr lang="es-ES_tradnl" sz="2200" dirty="0"/>
          </a:p>
        </p:txBody>
      </p:sp>
      <p:pic>
        <p:nvPicPr>
          <p:cNvPr id="1026" name="Picture 2" descr="https://2.bp.blogspot.com/-UOgwm0jZRk0/VAyB8MomaPI/AAAAAAAAR60/gMddYSqlFYc/s1600/EVALUAC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356992"/>
            <a:ext cx="2438400" cy="23241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323528" y="476672"/>
            <a:ext cx="8208912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2656"/>
            <a:ext cx="7416824" cy="1070992"/>
          </a:xfrm>
        </p:spPr>
        <p:txBody>
          <a:bodyPr>
            <a:normAutofit/>
          </a:bodyPr>
          <a:lstStyle/>
          <a:p>
            <a:r>
              <a:rPr lang="es-ES" dirty="0"/>
              <a:t>Concepto general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384177"/>
            <a:ext cx="3240360" cy="1756791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s-ES" dirty="0"/>
              <a:t>Aprender que no puedes hacer nada para cambiar una situación</a:t>
            </a:r>
            <a:endParaRPr lang="es-ES_tradnl" dirty="0"/>
          </a:p>
        </p:txBody>
      </p:sp>
      <p:sp>
        <p:nvSpPr>
          <p:cNvPr id="4" name="3 Flecha derecha"/>
          <p:cNvSpPr/>
          <p:nvPr/>
        </p:nvSpPr>
        <p:spPr>
          <a:xfrm>
            <a:off x="3563888" y="1772816"/>
            <a:ext cx="2376264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635896" y="1412776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Como consecuencia</a:t>
            </a:r>
            <a:endParaRPr lang="es-ES_tradnl" dirty="0"/>
          </a:p>
        </p:txBody>
      </p:sp>
      <p:sp>
        <p:nvSpPr>
          <p:cNvPr id="8" name="7 CuadroTexto"/>
          <p:cNvSpPr txBox="1"/>
          <p:nvPr/>
        </p:nvSpPr>
        <p:spPr>
          <a:xfrm>
            <a:off x="5868144" y="1364575"/>
            <a:ext cx="229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Desistes del intento </a:t>
            </a:r>
          </a:p>
          <a:p>
            <a:pPr algn="ctr"/>
            <a:r>
              <a:rPr lang="es-ES" sz="2400" b="1" dirty="0"/>
              <a:t>por lograrlo</a:t>
            </a:r>
            <a:endParaRPr lang="es-ES_tradnl" sz="2400" b="1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590872" y="2996952"/>
            <a:ext cx="772554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Ámbito</a:t>
            </a:r>
            <a:r>
              <a:rPr kumimoji="0" lang="es-E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las Matemáticas</a:t>
            </a:r>
            <a:endParaRPr kumimoji="0" lang="es-ES_tradnl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>
          <a:xfrm>
            <a:off x="323528" y="3933056"/>
            <a:ext cx="3131840" cy="1756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Creencia</a:t>
            </a:r>
            <a:r>
              <a:rPr kumimoji="0" lang="es-E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generalizada de “Las matemáticas son difíciles”</a:t>
            </a:r>
            <a:endParaRPr kumimoji="0" lang="es-ES_tradn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16 Flecha derecha"/>
          <p:cNvSpPr/>
          <p:nvPr/>
        </p:nvSpPr>
        <p:spPr>
          <a:xfrm>
            <a:off x="3491880" y="4653136"/>
            <a:ext cx="2088232" cy="4846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456260" y="4293096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Como consecuencia</a:t>
            </a:r>
            <a:endParaRPr lang="es-ES_tradnl" dirty="0"/>
          </a:p>
        </p:txBody>
      </p:sp>
      <p:sp>
        <p:nvSpPr>
          <p:cNvPr id="19" name="18 CuadroTexto"/>
          <p:cNvSpPr txBox="1"/>
          <p:nvPr/>
        </p:nvSpPr>
        <p:spPr>
          <a:xfrm>
            <a:off x="5652120" y="3933056"/>
            <a:ext cx="2295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Para qué lo voy a intentar </a:t>
            </a:r>
            <a:r>
              <a:rPr lang="es-ES" sz="2000" dirty="0"/>
              <a:t>(predisposición negativa al proceso de aprendizaje)</a:t>
            </a:r>
            <a:endParaRPr lang="es-ES_tradnl" sz="2000" dirty="0"/>
          </a:p>
        </p:txBody>
      </p:sp>
      <p:pic>
        <p:nvPicPr>
          <p:cNvPr id="12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7" grpId="0"/>
      <p:bldP spid="8" grpId="0"/>
      <p:bldP spid="9" grpId="0"/>
      <p:bldP spid="14" grpId="0"/>
      <p:bldP spid="17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>
            <a:off x="323528" y="332656"/>
            <a:ext cx="8208912" cy="5472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2656"/>
            <a:ext cx="7344816" cy="1084982"/>
          </a:xfrm>
        </p:spPr>
        <p:txBody>
          <a:bodyPr>
            <a:normAutofit fontScale="90000"/>
          </a:bodyPr>
          <a:lstStyle/>
          <a:p>
            <a:r>
              <a:rPr lang="es-ES" dirty="0"/>
              <a:t>¿Cómo se detecta la Indefensión aprendida?</a:t>
            </a:r>
            <a:endParaRPr lang="es-ES_tradnl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08720"/>
          </a:xfrm>
        </p:spPr>
        <p:txBody>
          <a:bodyPr>
            <a:normAutofit/>
          </a:bodyPr>
          <a:lstStyle/>
          <a:p>
            <a:r>
              <a:rPr lang="es-ES" dirty="0"/>
              <a:t>Personas con tendencia a </a:t>
            </a:r>
            <a:r>
              <a:rPr lang="es-ES" dirty="0">
                <a:solidFill>
                  <a:srgbClr val="FF0000"/>
                </a:solidFill>
              </a:rPr>
              <a:t>“Tirar la Toalla” </a:t>
            </a:r>
            <a:r>
              <a:rPr lang="es-ES" dirty="0"/>
              <a:t>y que se abandonan a su suerte.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1259632" y="2492896"/>
            <a:ext cx="1296144" cy="914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" b="1" dirty="0"/>
              <a:t>No toman</a:t>
            </a:r>
          </a:p>
          <a:p>
            <a:pPr algn="ctr">
              <a:buNone/>
            </a:pPr>
            <a:r>
              <a:rPr lang="es-ES" b="1" dirty="0"/>
              <a:t>decisiones </a:t>
            </a:r>
            <a:endParaRPr lang="es-ES_tradnl" b="1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99792" y="2780928"/>
            <a:ext cx="1296144" cy="11521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" b="1" dirty="0"/>
              <a:t>No asumen el control de su vida</a:t>
            </a:r>
            <a:endParaRPr lang="es-ES_tradnl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4067944" y="3212976"/>
            <a:ext cx="1584176" cy="11521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" b="1" dirty="0"/>
              <a:t>Intentan justificar todo lo que les ocurre</a:t>
            </a:r>
            <a:endParaRPr lang="es-ES_tradnl" b="1" dirty="0"/>
          </a:p>
        </p:txBody>
      </p:sp>
      <p:sp>
        <p:nvSpPr>
          <p:cNvPr id="10" name="9 Rectángulo redondeado"/>
          <p:cNvSpPr/>
          <p:nvPr/>
        </p:nvSpPr>
        <p:spPr>
          <a:xfrm>
            <a:off x="5724128" y="3573016"/>
            <a:ext cx="1584176" cy="11521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" b="1" dirty="0"/>
              <a:t>Se sienten indefensos y sin esperanza</a:t>
            </a:r>
            <a:endParaRPr lang="es-ES_tradnl" b="1" dirty="0"/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1907704" y="3429000"/>
            <a:ext cx="0" cy="1512168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3347864" y="3933056"/>
            <a:ext cx="0" cy="86409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4860032" y="4365104"/>
            <a:ext cx="0" cy="3600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6516216" y="4725144"/>
            <a:ext cx="0" cy="2160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Elipse"/>
          <p:cNvSpPr/>
          <p:nvPr/>
        </p:nvSpPr>
        <p:spPr>
          <a:xfrm>
            <a:off x="1331640" y="4797152"/>
            <a:ext cx="6048672" cy="792088"/>
          </a:xfrm>
          <a:prstGeom prst="ellipse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Visión oscura y pésima del mundo</a:t>
            </a:r>
            <a:endParaRPr lang="es-ES_tradnl" b="1" dirty="0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animBg="1"/>
      <p:bldP spid="8" grpId="0" animBg="1"/>
      <p:bldP spid="9" grpId="0" animBg="1"/>
      <p:bldP spid="10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395536" y="404664"/>
            <a:ext cx="8136904" cy="5400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137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¿Cómo poner solución a este problema?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96951"/>
          </a:xfrm>
        </p:spPr>
        <p:txBody>
          <a:bodyPr/>
          <a:lstStyle/>
          <a:p>
            <a:r>
              <a:rPr lang="es-ES" sz="2800" dirty="0"/>
              <a:t>Buscar ayuda del profesorado con la finalidad de:</a:t>
            </a:r>
          </a:p>
          <a:p>
            <a:pPr lvl="1"/>
            <a:r>
              <a:rPr lang="es-ES" sz="2000" dirty="0"/>
              <a:t>Encontrar conjuntamente las herramientas para desarrollar todo el potencial de cada uno de vosotros.</a:t>
            </a:r>
          </a:p>
          <a:p>
            <a:pPr lvl="1"/>
            <a:r>
              <a:rPr lang="es-ES" sz="2000" dirty="0"/>
              <a:t>Logras que seáis personas más perseverantes y esperanzadas, mejorando vuestra autoestima.</a:t>
            </a:r>
          </a:p>
          <a:p>
            <a:pPr lvl="1"/>
            <a:r>
              <a:rPr lang="es-ES" sz="2000" dirty="0"/>
              <a:t>Conseguir que perdáis el miedo a intentarlo de nuevo las veces que sean necesarias.</a:t>
            </a:r>
          </a:p>
        </p:txBody>
      </p:sp>
      <p:sp>
        <p:nvSpPr>
          <p:cNvPr id="5" name="4 Explosión 1"/>
          <p:cNvSpPr/>
          <p:nvPr/>
        </p:nvSpPr>
        <p:spPr>
          <a:xfrm>
            <a:off x="755576" y="4149080"/>
            <a:ext cx="7488832" cy="1512168"/>
          </a:xfrm>
          <a:prstGeom prst="irregularSeal1">
            <a:avLst/>
          </a:prstGeom>
          <a:solidFill>
            <a:srgbClr val="FFC000"/>
          </a:solidFill>
          <a:ln w="3810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195736" y="465313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Andalus" pitchFamily="2" charset="-78"/>
                <a:cs typeface="Andalus" pitchFamily="2" charset="-78"/>
              </a:rPr>
              <a:t>“Desaprender la indefensión”</a:t>
            </a:r>
            <a:endParaRPr lang="es-ES_tradnl" sz="2800" b="1" dirty="0">
              <a:latin typeface="Andalus" pitchFamily="2" charset="-78"/>
              <a:cs typeface="Andalus" pitchFamily="2" charset="-78"/>
            </a:endParaRPr>
          </a:p>
        </p:txBody>
      </p:sp>
      <p:pic>
        <p:nvPicPr>
          <p:cNvPr id="7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520" y="692696"/>
            <a:ext cx="8640960" cy="4752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23928" y="1772816"/>
            <a:ext cx="4932040" cy="2736304"/>
          </a:xfrm>
        </p:spPr>
        <p:txBody>
          <a:bodyPr>
            <a:normAutofit/>
          </a:bodyPr>
          <a:lstStyle/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/>
              <a:t>“Tanto si crees que puedes hacerlo, como si no, en ambos casos tienes razón”</a:t>
            </a:r>
          </a:p>
          <a:p>
            <a:pPr lvl="6"/>
            <a:r>
              <a:rPr lang="es-ES" dirty="0"/>
              <a:t>(Henry Ford)</a:t>
            </a:r>
            <a:endParaRPr lang="es-ES_tradnl" dirty="0"/>
          </a:p>
        </p:txBody>
      </p:sp>
      <p:pic>
        <p:nvPicPr>
          <p:cNvPr id="1026" name="Picture 2" descr="Resultado de imagen de henry fo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3238500" cy="2867025"/>
          </a:xfrm>
          <a:prstGeom prst="rect">
            <a:avLst/>
          </a:prstGeom>
          <a:noFill/>
        </p:spPr>
      </p:pic>
      <p:pic>
        <p:nvPicPr>
          <p:cNvPr id="5" name="Picture 2" descr="Resultado de imagen de imagen urjc transparen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3256"/>
            <a:ext cx="1544960" cy="1004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43112" y="183911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¿Quién va a suspender mates?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43112" y="2954742"/>
            <a:ext cx="8228766" cy="6141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 i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(Levantamos la mano)</a:t>
            </a:r>
          </a:p>
        </p:txBody>
      </p:sp>
    </p:spTree>
    <p:extLst>
      <p:ext uri="{BB962C8B-B14F-4D97-AF65-F5344CB8AC3E}">
        <p14:creationId xmlns:p14="http://schemas.microsoft.com/office/powerpoint/2010/main" val="112189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43112" y="1839115"/>
            <a:ext cx="8228766" cy="769441"/>
          </a:xfrm>
        </p:spPr>
        <p:txBody>
          <a:bodyPr>
            <a:spAutoFit/>
          </a:bodyPr>
          <a:lstStyle/>
          <a:p>
            <a:pPr lvl="0"/>
            <a:r>
              <a:rPr lang="en-US"/>
              <a:t>¿Quién va a suspender mates?</a:t>
            </a:r>
          </a:p>
        </p:txBody>
      </p:sp>
      <p:sp>
        <p:nvSpPr>
          <p:cNvPr id="3" name="Título 1"/>
          <p:cNvSpPr txBox="1"/>
          <p:nvPr/>
        </p:nvSpPr>
        <p:spPr>
          <a:xfrm>
            <a:off x="443112" y="2954742"/>
            <a:ext cx="8228766" cy="6141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99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¿Por qué?</a:t>
            </a:r>
          </a:p>
        </p:txBody>
      </p:sp>
    </p:spTree>
    <p:extLst>
      <p:ext uri="{BB962C8B-B14F-4D97-AF65-F5344CB8AC3E}">
        <p14:creationId xmlns:p14="http://schemas.microsoft.com/office/powerpoint/2010/main" val="395163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62911" y="361"/>
            <a:ext cx="8228766" cy="1343377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Si tienes un sueño, </a:t>
            </a:r>
            <a:r>
              <a:rPr lang="es-ES"/>
              <a:t>ve</a:t>
            </a:r>
            <a:r>
              <a:rPr lang="en-US"/>
              <a:t> tras él y punto.</a:t>
            </a:r>
          </a:p>
        </p:txBody>
      </p:sp>
      <p:pic>
        <p:nvPicPr>
          <p:cNvPr id="3" name="En Busca de la Felicidad - Enseñanza en la Pista de Baloncesto">
            <a:extLst>
              <a:ext uri="{FF2B5EF4-FFF2-40B4-BE49-F238E27FC236}"/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4" y="1315786"/>
            <a:ext cx="9133420" cy="512327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848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1159</Words>
  <Application>Microsoft Office PowerPoint</Application>
  <PresentationFormat>Presentación en pantalla (4:3)</PresentationFormat>
  <Paragraphs>157</Paragraphs>
  <Slides>29</Slides>
  <Notes>17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La indefensión aprendida</vt:lpstr>
      <vt:lpstr>Concepto general</vt:lpstr>
      <vt:lpstr>¿Cómo se detecta la Indefensión aprendida?</vt:lpstr>
      <vt:lpstr>¿Cómo poner solución a este problema?</vt:lpstr>
      <vt:lpstr>Presentación de PowerPoint</vt:lpstr>
      <vt:lpstr>¿Quién va a suspender mates?</vt:lpstr>
      <vt:lpstr>¿Quién va a suspender mates?</vt:lpstr>
      <vt:lpstr>Si tienes un sueño, ve tras él y punto.</vt:lpstr>
      <vt:lpstr>El secreto de las Matemáticas</vt:lpstr>
      <vt:lpstr>El secreto de las Matemáticas</vt:lpstr>
      <vt:lpstr>El secreto de las Matemáticas</vt:lpstr>
      <vt:lpstr>El secreto de las Matemáticas</vt:lpstr>
      <vt:lpstr>El secreto de las Matemáticas</vt:lpstr>
      <vt:lpstr>Y todo esto, ¿a qué viene?</vt:lpstr>
      <vt:lpstr>Y todo esto, ¿a qué viene?</vt:lpstr>
      <vt:lpstr>Y todo esto, ¿a qué viene?</vt:lpstr>
      <vt:lpstr>Y todo esto, ¿a qué viene?</vt:lpstr>
      <vt:lpstr>Y todo esto, ¿a qué viene?</vt:lpstr>
      <vt:lpstr>Y todo esto, ¿a qué viene?</vt:lpstr>
      <vt:lpstr>Jugando con la probabilidad y la estadística</vt:lpstr>
      <vt:lpstr>¿Qué número se obtiene?</vt:lpstr>
      <vt:lpstr>Cálculo número pi: Método Montecarlo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Evalúanos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indefensión aprendida</dc:title>
  <dc:creator>PITT</dc:creator>
  <cp:lastModifiedBy>Gus</cp:lastModifiedBy>
  <cp:revision>16</cp:revision>
  <dcterms:created xsi:type="dcterms:W3CDTF">2016-11-05T21:09:15Z</dcterms:created>
  <dcterms:modified xsi:type="dcterms:W3CDTF">2016-11-27T14:33:43Z</dcterms:modified>
</cp:coreProperties>
</file>